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7" r:id="rId2"/>
    <p:sldId id="289" r:id="rId3"/>
    <p:sldId id="265" r:id="rId4"/>
    <p:sldId id="292" r:id="rId5"/>
    <p:sldId id="298" r:id="rId6"/>
    <p:sldId id="312" r:id="rId7"/>
    <p:sldId id="274" r:id="rId8"/>
    <p:sldId id="311" r:id="rId9"/>
    <p:sldId id="276" r:id="rId10"/>
    <p:sldId id="314" r:id="rId11"/>
    <p:sldId id="313" r:id="rId12"/>
    <p:sldId id="315" r:id="rId13"/>
    <p:sldId id="308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86C"/>
    <a:srgbClr val="336699"/>
    <a:srgbClr val="907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99" autoAdjust="0"/>
    <p:restoredTop sz="78773" autoAdjust="0"/>
  </p:normalViewPr>
  <p:slideViewPr>
    <p:cSldViewPr>
      <p:cViewPr varScale="1">
        <p:scale>
          <a:sx n="65" d="100"/>
          <a:sy n="65" d="100"/>
        </p:scale>
        <p:origin x="73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829" y="-91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A7844-2BA8-4B52-B29F-01BE03488707}" type="datetimeFigureOut">
              <a:rPr lang="en-US" smtClean="0"/>
              <a:t>2/17/22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D81C3-C527-485F-BC23-22A13BE38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93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63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98190" y="4578013"/>
            <a:ext cx="6514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kern="120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The importance of service recovery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2819400" y="3802559"/>
            <a:ext cx="33137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120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Chapter</a:t>
            </a:r>
            <a:r>
              <a:rPr lang="en-US" sz="4400" b="1" kern="1200" baseline="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 10</a:t>
            </a:r>
            <a:endParaRPr lang="en-US" sz="4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"/>
            <a:ext cx="9144000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Karen\AppData\Local\Microsoft\Windows\Temporary Internet Files\Content.IE5\1AM1THAR\GP%20LOGO1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89732"/>
            <a:ext cx="844550" cy="813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3688080" y="6414078"/>
            <a:ext cx="5332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© Hudson &amp; Hudson. </a:t>
            </a:r>
            <a:r>
              <a:rPr lang="en-US" sz="1400" i="1" dirty="0" smtClean="0"/>
              <a:t>Customer Service for Hospitality &amp; Tourism</a:t>
            </a:r>
            <a:endParaRPr lang="en-US" sz="1400" i="1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75935-DA8A-47B4-996C-05C2B93FC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13443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0"/>
            <a:ext cx="173355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04825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55935-CD17-4E93-90C7-BAE3761146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21479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838200" y="0"/>
            <a:ext cx="8305800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19284-E648-4D87-9771-7975855ECF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97372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38" y="0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0E123-BE1A-41CA-A96C-0B3205B325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4722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3175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609600"/>
            <a:ext cx="33909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100" y="609600"/>
            <a:ext cx="33909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FC989-C9F5-4D51-A9C3-AE5F20336A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38000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76" y="0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13306-FE83-4F60-8498-80E898BED3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55339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1F829-5758-4137-9F91-95FEA906C7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14946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CD207-EE75-4420-B4EE-E9AC0E49FE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72521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18BFE-18C8-4C22-88C0-C4BEF9406B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73128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C20FA-CEFA-4342-88C2-C4AC5758C6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76191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6858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609600"/>
            <a:ext cx="69342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latin typeface="Arial" charset="0"/>
              </a:defRPr>
            </a:lvl1pPr>
          </a:lstStyle>
          <a:p>
            <a:fld id="{F5AF11E3-5AEA-439E-88D2-08E5A4FC1BE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0"/>
            <a:ext cx="914399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71600" y="1219200"/>
            <a:ext cx="6110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1200" dirty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Introduction to customer service</a:t>
            </a:r>
            <a:endParaRPr lang="en-US" sz="2800" b="1" dirty="0"/>
          </a:p>
        </p:txBody>
      </p:sp>
      <p:pic>
        <p:nvPicPr>
          <p:cNvPr id="12" name="Picture 11" descr="A picture containing food, table, plate, person&#10;&#10;Description automatically generated">
            <a:extLst>
              <a:ext uri="{FF2B5EF4-FFF2-40B4-BE49-F238E27FC236}">
                <a16:creationId xmlns:a16="http://schemas.microsoft.com/office/drawing/2014/main" xmlns="" id="{12A3F36A-A7E4-4AB7-B5E7-E60C5EAE6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8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43" y="5580161"/>
            <a:ext cx="1066800" cy="1123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49294" y="6550223"/>
            <a:ext cx="6718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© Hudson &amp; Hudson. </a:t>
            </a:r>
            <a:r>
              <a:rPr lang="en-US" sz="1400" b="1" i="1" dirty="0"/>
              <a:t>Customer Service for Hospitality &amp; Tourism 3</a:t>
            </a:r>
            <a:r>
              <a:rPr lang="en-US" sz="1400" b="1" i="1" baseline="30000" dirty="0"/>
              <a:t>rd</a:t>
            </a:r>
            <a:r>
              <a:rPr lang="en-US" sz="1400" b="1" i="1" dirty="0"/>
              <a:t> </a:t>
            </a:r>
            <a:r>
              <a:rPr lang="en-US" sz="1400" b="1" i="1" dirty="0" err="1"/>
              <a:t>edn</a:t>
            </a:r>
            <a:endParaRPr lang="en-US" sz="1400" b="1" i="1" dirty="0"/>
          </a:p>
        </p:txBody>
      </p:sp>
      <p:sp>
        <p:nvSpPr>
          <p:cNvPr id="7" name="Rectangle 6"/>
          <p:cNvSpPr/>
          <p:nvPr/>
        </p:nvSpPr>
        <p:spPr>
          <a:xfrm>
            <a:off x="2949756" y="-81781"/>
            <a:ext cx="33137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120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Chapter</a:t>
            </a:r>
            <a:r>
              <a:rPr lang="en-US" sz="4400" b="1" kern="1200" baseline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 </a:t>
            </a:r>
            <a:r>
              <a:rPr lang="en-US" sz="4400" b="1" kern="1200" baseline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10</a:t>
            </a:r>
            <a:endParaRPr lang="en-US" sz="4400" b="1" dirty="0"/>
          </a:p>
        </p:txBody>
      </p:sp>
      <p:sp>
        <p:nvSpPr>
          <p:cNvPr id="8" name="Rectangle 7"/>
          <p:cNvSpPr/>
          <p:nvPr/>
        </p:nvSpPr>
        <p:spPr>
          <a:xfrm>
            <a:off x="1524000" y="533400"/>
            <a:ext cx="6514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The importance of service recovery</a:t>
            </a:r>
          </a:p>
        </p:txBody>
      </p:sp>
    </p:spTree>
    <p:extLst>
      <p:ext uri="{BB962C8B-B14F-4D97-AF65-F5344CB8AC3E}">
        <p14:creationId xmlns:p14="http://schemas.microsoft.com/office/powerpoint/2010/main" val="1492926770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609600"/>
          </a:xfrm>
        </p:spPr>
        <p:txBody>
          <a:bodyPr/>
          <a:lstStyle/>
          <a:p>
            <a:pPr algn="ctr"/>
            <a:r>
              <a:rPr lang="en-CA" dirty="0" smtClean="0"/>
              <a:t>Soliciting</a:t>
            </a:r>
            <a:r>
              <a:rPr lang="en-CA" dirty="0"/>
              <a:t>, tracking and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handling </a:t>
            </a:r>
            <a:r>
              <a:rPr lang="en-CA" dirty="0"/>
              <a:t>complaints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371600" y="1625798"/>
            <a:ext cx="73914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Make </a:t>
            </a:r>
            <a:r>
              <a:rPr lang="en-US" dirty="0" smtClean="0"/>
              <a:t>it easy for customers to complain</a:t>
            </a:r>
            <a:endParaRPr lang="en-US" dirty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Solicit </a:t>
            </a:r>
            <a:r>
              <a:rPr lang="en-US" dirty="0"/>
              <a:t>complaints through multiple channels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Respond </a:t>
            </a:r>
            <a:r>
              <a:rPr lang="en-US" dirty="0" smtClean="0"/>
              <a:t>quickly </a:t>
            </a:r>
            <a:r>
              <a:rPr lang="en-US" dirty="0"/>
              <a:t>to c</a:t>
            </a:r>
            <a:r>
              <a:rPr lang="en-US" dirty="0" smtClean="0"/>
              <a:t>omplaints  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Employee </a:t>
            </a:r>
            <a:r>
              <a:rPr lang="en-US" dirty="0" smtClean="0"/>
              <a:t>education and empowerment</a:t>
            </a:r>
            <a:endParaRPr lang="en-US" dirty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Strategic </a:t>
            </a:r>
            <a:r>
              <a:rPr lang="en-US" dirty="0"/>
              <a:t>and financial value of complaints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ppropriate </a:t>
            </a:r>
            <a:r>
              <a:rPr lang="en-US" dirty="0"/>
              <a:t>coping and problem-solving skills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Complaints viewed as operational problems, strategic </a:t>
            </a:r>
            <a:r>
              <a:rPr lang="en-US" dirty="0"/>
              <a:t>o</a:t>
            </a:r>
            <a:r>
              <a:rPr lang="en-US" dirty="0" smtClean="0"/>
              <a:t>pportunities 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Make </a:t>
            </a:r>
            <a:r>
              <a:rPr lang="en-US" dirty="0" smtClean="0"/>
              <a:t>complaints </a:t>
            </a:r>
            <a:r>
              <a:rPr lang="en-US" dirty="0"/>
              <a:t>and </a:t>
            </a:r>
            <a:r>
              <a:rPr lang="en-US" dirty="0" smtClean="0"/>
              <a:t>complainers visible 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Align </a:t>
            </a:r>
            <a:r>
              <a:rPr lang="en-US" dirty="0"/>
              <a:t>q</a:t>
            </a:r>
            <a:r>
              <a:rPr lang="en-US" dirty="0" smtClean="0"/>
              <a:t>uality measures</a:t>
            </a:r>
            <a:r>
              <a:rPr lang="en-US" dirty="0"/>
              <a:t>, p</a:t>
            </a:r>
            <a:r>
              <a:rPr lang="en-US" dirty="0" smtClean="0"/>
              <a:t>erformance reviews, compensation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Reward complainers 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Stop </a:t>
            </a:r>
            <a:r>
              <a:rPr lang="en-US" dirty="0" smtClean="0"/>
              <a:t>calling </a:t>
            </a:r>
            <a:r>
              <a:rPr lang="en-US" dirty="0"/>
              <a:t>t</a:t>
            </a:r>
            <a:r>
              <a:rPr lang="en-US" dirty="0" smtClean="0"/>
              <a:t>hem ‘complainers</a:t>
            </a:r>
            <a:r>
              <a:rPr lang="en-US" dirty="0"/>
              <a:t>’!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21564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 </a:t>
            </a:r>
            <a:r>
              <a:rPr lang="en-US" dirty="0"/>
              <a:t>Reasons </a:t>
            </a:r>
            <a:r>
              <a:rPr lang="en-US" dirty="0" smtClean="0"/>
              <a:t>and criteria </a:t>
            </a:r>
            <a:br>
              <a:rPr lang="en-US" dirty="0" smtClean="0"/>
            </a:br>
            <a:r>
              <a:rPr lang="en-US" dirty="0" smtClean="0"/>
              <a:t>for service guarantees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657600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200" b="1" dirty="0" smtClean="0"/>
              <a:t>Table 10.1</a:t>
            </a:r>
            <a:r>
              <a:rPr lang="en-US" sz="1200" dirty="0"/>
              <a:t> </a:t>
            </a:r>
            <a:r>
              <a:rPr lang="en-US" sz="1200" dirty="0" smtClean="0"/>
              <a:t>(Source</a:t>
            </a:r>
            <a:r>
              <a:rPr lang="en-US" sz="1200" dirty="0"/>
              <a:t>: based on Hart, 1990; </a:t>
            </a:r>
            <a:r>
              <a:rPr lang="en-US" sz="1200" dirty="0" err="1"/>
              <a:t>Zeithaml</a:t>
            </a:r>
            <a:r>
              <a:rPr lang="en-US" sz="1200" dirty="0"/>
              <a:t> et al, 2007)</a:t>
            </a:r>
          </a:p>
          <a:p>
            <a:pPr algn="r"/>
            <a:endParaRPr lang="en-US" sz="1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80435"/>
            <a:ext cx="6553200" cy="549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80515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305800" cy="609600"/>
          </a:xfrm>
        </p:spPr>
        <p:txBody>
          <a:bodyPr/>
          <a:lstStyle/>
          <a:p>
            <a:pPr algn="ctr"/>
            <a:r>
              <a:rPr lang="en-CA" dirty="0" smtClean="0"/>
              <a:t>Service guarantee impacts on </a:t>
            </a:r>
            <a:r>
              <a:rPr lang="en-CA" dirty="0"/>
              <a:t>marketing and </a:t>
            </a:r>
            <a:r>
              <a:rPr lang="en-CA" dirty="0" smtClean="0"/>
              <a:t>operations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667000" y="6379995"/>
            <a:ext cx="541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200" b="1" dirty="0" smtClean="0"/>
              <a:t>Figure 10.3</a:t>
            </a:r>
            <a:r>
              <a:rPr lang="en-US" sz="1200" dirty="0" smtClean="0"/>
              <a:t> (</a:t>
            </a:r>
            <a:r>
              <a:rPr lang="en-US" sz="1200" dirty="0" err="1" smtClean="0"/>
              <a:t>Kandampully</a:t>
            </a:r>
            <a:r>
              <a:rPr lang="en-US" sz="1200" dirty="0" smtClean="0"/>
              <a:t> </a:t>
            </a:r>
            <a:r>
              <a:rPr lang="en-US" sz="1200" dirty="0"/>
              <a:t>and </a:t>
            </a:r>
            <a:r>
              <a:rPr lang="en-US" sz="1200" dirty="0" err="1"/>
              <a:t>Duddy</a:t>
            </a:r>
            <a:r>
              <a:rPr lang="en-US" sz="1200" dirty="0"/>
              <a:t>, 2001, pp. 36)</a:t>
            </a:r>
          </a:p>
          <a:p>
            <a:r>
              <a:rPr lang="en-US" sz="1200" dirty="0"/>
              <a:t> 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720809"/>
            <a:ext cx="8305800" cy="552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33999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9113520" cy="1219200"/>
          </a:xfrm>
        </p:spPr>
        <p:txBody>
          <a:bodyPr/>
          <a:lstStyle/>
          <a:p>
            <a:pPr algn="ctr"/>
            <a:r>
              <a:rPr lang="en-US" dirty="0"/>
              <a:t>Case Study</a:t>
            </a:r>
            <a:r>
              <a:rPr lang="en-US" dirty="0" smtClean="0"/>
              <a:t>:</a:t>
            </a:r>
            <a:r>
              <a:rPr lang="en-US" smtClean="0"/>
              <a:t/>
            </a:r>
            <a:br>
              <a:rPr lang="en-US" smtClean="0"/>
            </a:br>
            <a:r>
              <a:rPr lang="en-US" sz="2800"/>
              <a:t>Adaptability key to pandemic recovery for Australia’s tourism industry </a:t>
            </a:r>
            <a:r>
              <a:rPr lang="en-US" sz="2800"/>
              <a:t/>
            </a:r>
            <a:br>
              <a:rPr lang="en-US" sz="2800"/>
            </a:b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990600" y="1600200"/>
            <a:ext cx="7924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/>
              <a:t>T</a:t>
            </a:r>
            <a:r>
              <a:rPr lang="en-US" sz="1600" dirty="0" smtClean="0"/>
              <a:t>ourism in Australia was </a:t>
            </a:r>
            <a:r>
              <a:rPr lang="en-US" sz="1600" dirty="0"/>
              <a:t>one of the sectors hardest hit by the COVID-19 </a:t>
            </a:r>
            <a:r>
              <a:rPr lang="en-US" sz="1600" dirty="0" smtClean="0"/>
              <a:t>pandemic.</a:t>
            </a:r>
            <a:endParaRPr lang="en-US" sz="1600" dirty="0"/>
          </a:p>
          <a:p>
            <a:pPr marL="285750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/>
              <a:t>Tourism Australia, the government agency responsible for promoting tourism in Australia, had to change strategy quite quickly </a:t>
            </a:r>
            <a:endParaRPr lang="en-US" sz="1600" dirty="0"/>
          </a:p>
          <a:p>
            <a:pPr marL="285750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/>
              <a:t>Operators </a:t>
            </a:r>
            <a:r>
              <a:rPr lang="en-US" sz="1600" dirty="0" smtClean="0"/>
              <a:t>had </a:t>
            </a:r>
            <a:r>
              <a:rPr lang="en-US" sz="1600" dirty="0"/>
              <a:t>to adapt to cater for the domestic market. </a:t>
            </a:r>
            <a:endParaRPr lang="en-US" sz="1600" dirty="0" smtClean="0"/>
          </a:p>
          <a:p>
            <a:pPr marL="285750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/>
              <a:t>“2020 has demonstrated that both large and small travel agencies, OTAs, wholesalers, tour operators and even suppliers, have needed to pivot, adapt and rearrange their </a:t>
            </a:r>
            <a:r>
              <a:rPr lang="en-US" sz="1600" dirty="0" smtClean="0"/>
              <a:t>businesses </a:t>
            </a:r>
            <a:r>
              <a:rPr lang="en-US" sz="1600" dirty="0"/>
              <a:t>rapidly.” </a:t>
            </a:r>
            <a:endParaRPr lang="en-US" sz="1600" dirty="0" smtClean="0"/>
          </a:p>
          <a:p>
            <a:pPr marL="285750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 smtClean="0"/>
              <a:t>Some, like </a:t>
            </a:r>
            <a:r>
              <a:rPr lang="en-US" sz="1600" dirty="0" err="1" smtClean="0"/>
              <a:t>Ovolo</a:t>
            </a:r>
            <a:r>
              <a:rPr lang="en-US" sz="1600" dirty="0" smtClean="0"/>
              <a:t> Hotels, </a:t>
            </a:r>
            <a:r>
              <a:rPr lang="en-US" sz="1600" dirty="0"/>
              <a:t>made changes in response to the pandemic that had a focus on customer interaction. </a:t>
            </a:r>
            <a:endParaRPr lang="en-US" sz="1600" dirty="0" smtClean="0"/>
          </a:p>
          <a:p>
            <a:pPr marL="285750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 smtClean="0"/>
              <a:t>Others – like Pier </a:t>
            </a:r>
            <a:r>
              <a:rPr lang="en-US" sz="1600" dirty="0"/>
              <a:t>One Sydney </a:t>
            </a:r>
            <a:r>
              <a:rPr lang="en-US" sz="1600" dirty="0" err="1"/>
              <a:t>Harbour</a:t>
            </a:r>
            <a:r>
              <a:rPr lang="en-US" sz="1600" dirty="0"/>
              <a:t> </a:t>
            </a:r>
            <a:r>
              <a:rPr lang="en-US" sz="1600" dirty="0" smtClean="0"/>
              <a:t>offered </a:t>
            </a:r>
            <a:r>
              <a:rPr lang="en-US" sz="1600" dirty="0"/>
              <a:t>something entirely new – access to a hand sanitizer sommelier on arrival at its Gantry Restaurant</a:t>
            </a:r>
            <a:r>
              <a:rPr lang="en-US" sz="1600"/>
              <a:t>. </a:t>
            </a:r>
            <a:endParaRPr lang="en-US" sz="1600" dirty="0"/>
          </a:p>
          <a:p>
            <a:pPr marL="285750" indent="-285750">
              <a:spcAft>
                <a:spcPts val="600"/>
              </a:spcAft>
              <a:buFont typeface="Courier New" pitchFamily="49" charset="0"/>
              <a:buChar char="o"/>
            </a:pPr>
            <a:endParaRPr lang="en-US" sz="1600" dirty="0"/>
          </a:p>
          <a:p>
            <a:pPr marL="285750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 smtClean="0"/>
              <a:t> </a:t>
            </a:r>
            <a:endParaRPr lang="en-US" sz="1600" dirty="0"/>
          </a:p>
          <a:p>
            <a:pPr marL="285750" indent="-285750">
              <a:spcAft>
                <a:spcPts val="600"/>
              </a:spcAft>
              <a:buFont typeface="Courier New" pitchFamily="49" charset="0"/>
              <a:buChar char="o"/>
            </a:pP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767470"/>
            <a:ext cx="5943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4752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382000" cy="609600"/>
          </a:xfrm>
        </p:spPr>
        <p:txBody>
          <a:bodyPr/>
          <a:lstStyle/>
          <a:p>
            <a:pPr algn="ctr"/>
            <a:r>
              <a:rPr lang="en-US" dirty="0" smtClean="0"/>
              <a:t>Topics Covered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600" y="1066800"/>
            <a:ext cx="8153400" cy="5334000"/>
          </a:xfrm>
        </p:spPr>
        <p:txBody>
          <a:bodyPr/>
          <a:lstStyle/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 smtClean="0"/>
              <a:t>Definition of service recovery and recent studies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 smtClean="0"/>
              <a:t>Service </a:t>
            </a:r>
            <a:r>
              <a:rPr lang="en-US" b="0" dirty="0"/>
              <a:t>recovery </a:t>
            </a:r>
            <a:r>
              <a:rPr lang="en-US" b="0" dirty="0" smtClean="0"/>
              <a:t>paradox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 smtClean="0"/>
              <a:t>The recovery </a:t>
            </a:r>
            <a:r>
              <a:rPr lang="en-US" b="0" dirty="0"/>
              <a:t>process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 smtClean="0"/>
              <a:t>Consequences </a:t>
            </a:r>
            <a:r>
              <a:rPr lang="en-US" b="0" dirty="0"/>
              <a:t>of an effective recovery </a:t>
            </a:r>
            <a:r>
              <a:rPr lang="en-US" b="0" dirty="0" smtClean="0"/>
              <a:t>process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/>
              <a:t>Recovery via social </a:t>
            </a:r>
            <a:r>
              <a:rPr lang="en-US" b="0" dirty="0" smtClean="0"/>
              <a:t>media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/>
              <a:t>Guidelines for soliciting, tracking and handling </a:t>
            </a:r>
            <a:r>
              <a:rPr lang="en-US" b="0" dirty="0" smtClean="0"/>
              <a:t>complaints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 smtClean="0"/>
              <a:t>Reasons </a:t>
            </a:r>
            <a:r>
              <a:rPr lang="en-US" b="0" dirty="0"/>
              <a:t>and criteria </a:t>
            </a:r>
            <a:r>
              <a:rPr lang="en-US" b="0" dirty="0" smtClean="0"/>
              <a:t>for </a:t>
            </a:r>
            <a:r>
              <a:rPr lang="en-US" b="0" dirty="0"/>
              <a:t>service </a:t>
            </a:r>
            <a:r>
              <a:rPr lang="en-US" b="0" dirty="0" smtClean="0"/>
              <a:t>guarantees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/>
              <a:t>Service guarantee </a:t>
            </a:r>
            <a:r>
              <a:rPr lang="en-US" b="0" dirty="0" smtClean="0"/>
              <a:t>impacts</a:t>
            </a:r>
            <a:r>
              <a:rPr lang="en-US" b="0" dirty="0"/>
              <a:t/>
            </a:r>
            <a:br>
              <a:rPr lang="en-US" b="0" dirty="0"/>
            </a:br>
            <a:endParaRPr lang="en-CA" b="0" dirty="0" smtClean="0"/>
          </a:p>
          <a:p>
            <a:pPr>
              <a:buFont typeface="Courier New" pitchFamily="49" charset="0"/>
              <a:buChar char="o"/>
            </a:pPr>
            <a:endParaRPr lang="en-CA" b="0" dirty="0" smtClean="0"/>
          </a:p>
        </p:txBody>
      </p:sp>
    </p:spTree>
    <p:extLst>
      <p:ext uri="{BB962C8B-B14F-4D97-AF65-F5344CB8AC3E}">
        <p14:creationId xmlns:p14="http://schemas.microsoft.com/office/powerpoint/2010/main" val="3712243137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417" y="304800"/>
            <a:ext cx="7687139" cy="609600"/>
          </a:xfrm>
        </p:spPr>
        <p:txBody>
          <a:bodyPr/>
          <a:lstStyle/>
          <a:p>
            <a:pPr algn="ctr"/>
            <a:r>
              <a:rPr lang="en-US" dirty="0"/>
              <a:t>‘At Your Service’ Spotlight: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CA" sz="2800" dirty="0"/>
              <a:t>S</a:t>
            </a:r>
            <a:r>
              <a:rPr lang="en-CA" sz="2800" dirty="0" smtClean="0"/>
              <a:t>olving </a:t>
            </a:r>
            <a:r>
              <a:rPr lang="en-CA" sz="2800" dirty="0"/>
              <a:t>problems for travelers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838200" y="1143000"/>
            <a:ext cx="81534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 </a:t>
            </a:r>
            <a:r>
              <a:rPr lang="en-US" sz="2000" i="1" dirty="0" smtClean="0"/>
              <a:t>Fix it, plus one.</a:t>
            </a:r>
            <a:endParaRPr lang="en-US" sz="2000" i="1" dirty="0"/>
          </a:p>
          <a:p>
            <a:r>
              <a:rPr lang="en-US" sz="2000" i="1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1332" y="1850886"/>
            <a:ext cx="5100868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/>
              <a:t>No </a:t>
            </a:r>
            <a:r>
              <a:rPr lang="en-CA" dirty="0" smtClean="0"/>
              <a:t>‘passing </a:t>
            </a:r>
            <a:r>
              <a:rPr lang="en-CA" dirty="0"/>
              <a:t>the </a:t>
            </a:r>
            <a:r>
              <a:rPr lang="en-CA" dirty="0" smtClean="0"/>
              <a:t>buck’ </a:t>
            </a:r>
            <a:endParaRPr lang="en-US" dirty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/>
              <a:t>Positive feedback and </a:t>
            </a:r>
            <a:r>
              <a:rPr lang="en-CA" dirty="0" smtClean="0"/>
              <a:t>word </a:t>
            </a:r>
            <a:r>
              <a:rPr lang="en-CA" dirty="0"/>
              <a:t>of </a:t>
            </a:r>
            <a:r>
              <a:rPr lang="en-CA" dirty="0" smtClean="0"/>
              <a:t>mouth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Anticipating </a:t>
            </a:r>
            <a:r>
              <a:rPr lang="en-CA" dirty="0"/>
              <a:t>service problems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Service </a:t>
            </a:r>
            <a:r>
              <a:rPr lang="en-CA" dirty="0"/>
              <a:t>recovery training</a:t>
            </a:r>
            <a:endParaRPr lang="en-US" dirty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/>
              <a:t>Case studies, role plays, letters of </a:t>
            </a:r>
            <a:r>
              <a:rPr lang="en-CA" dirty="0" smtClean="0"/>
              <a:t>complaints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/>
              <a:t>Solve </a:t>
            </a:r>
            <a:r>
              <a:rPr lang="en-CA" dirty="0" smtClean="0"/>
              <a:t>immediate </a:t>
            </a:r>
            <a:r>
              <a:rPr lang="en-CA" dirty="0"/>
              <a:t>problem and </a:t>
            </a:r>
            <a:r>
              <a:rPr lang="en-CA" dirty="0" smtClean="0"/>
              <a:t>‘a </a:t>
            </a:r>
            <a:r>
              <a:rPr lang="en-CA" dirty="0"/>
              <a:t>bit </a:t>
            </a:r>
            <a:r>
              <a:rPr lang="en-CA" dirty="0" smtClean="0"/>
              <a:t>extra’ 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Encourage guest </a:t>
            </a:r>
            <a:r>
              <a:rPr lang="en-CA" dirty="0"/>
              <a:t>feedback</a:t>
            </a:r>
            <a:endParaRPr lang="en-US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 smtClean="0"/>
              <a:t>Determine </a:t>
            </a:r>
            <a:r>
              <a:rPr lang="en-CA" dirty="0"/>
              <a:t>what the customer values </a:t>
            </a:r>
            <a:endParaRPr lang="en-US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 smtClean="0"/>
              <a:t>Determine future prevention </a:t>
            </a:r>
            <a:r>
              <a:rPr lang="en-CA" dirty="0"/>
              <a:t>strategies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2421627"/>
            <a:ext cx="28194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44210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5325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 </a:t>
            </a:r>
            <a:r>
              <a:rPr lang="en-US" dirty="0"/>
              <a:t> </a:t>
            </a:r>
            <a:r>
              <a:rPr lang="en-CA" dirty="0"/>
              <a:t>Service r</a:t>
            </a:r>
            <a:r>
              <a:rPr lang="en-CA" dirty="0" smtClean="0"/>
              <a:t>ecovery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990600"/>
            <a:ext cx="74676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CA" i="1" dirty="0"/>
              <a:t>T</a:t>
            </a:r>
            <a:r>
              <a:rPr lang="en-CA" i="1" dirty="0" smtClean="0"/>
              <a:t>he </a:t>
            </a:r>
            <a:r>
              <a:rPr lang="en-CA" i="1" dirty="0"/>
              <a:t>process by which a company attempts to rectify </a:t>
            </a:r>
            <a:r>
              <a:rPr lang="en-CA" i="1" dirty="0" smtClean="0"/>
              <a:t/>
            </a:r>
            <a:br>
              <a:rPr lang="en-CA" i="1" dirty="0" smtClean="0"/>
            </a:br>
            <a:r>
              <a:rPr lang="en-CA" i="1" dirty="0" smtClean="0"/>
              <a:t>a service </a:t>
            </a:r>
            <a:r>
              <a:rPr lang="en-CA" i="1" dirty="0"/>
              <a:t>delivery </a:t>
            </a:r>
            <a:r>
              <a:rPr lang="en-CA" i="1" dirty="0" smtClean="0"/>
              <a:t>failure.</a:t>
            </a:r>
            <a:endParaRPr lang="en-US" i="1" dirty="0" smtClean="0"/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Studies inconclusive, findings contradictory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Tour </a:t>
            </a:r>
            <a:r>
              <a:rPr lang="en-US" dirty="0"/>
              <a:t>operating </a:t>
            </a:r>
            <a:r>
              <a:rPr lang="en-US" dirty="0" smtClean="0"/>
              <a:t>sector</a:t>
            </a:r>
            <a:br>
              <a:rPr lang="en-US" dirty="0" smtClean="0"/>
            </a:br>
            <a:r>
              <a:rPr lang="en-US" sz="1600" dirty="0" smtClean="0"/>
              <a:t>(</a:t>
            </a:r>
            <a:r>
              <a:rPr lang="en-US" sz="1600" dirty="0" err="1" smtClean="0"/>
              <a:t>Schoefer</a:t>
            </a:r>
            <a:r>
              <a:rPr lang="en-US" sz="1600" dirty="0" smtClean="0"/>
              <a:t> </a:t>
            </a:r>
            <a:r>
              <a:rPr lang="en-US" sz="1600" dirty="0"/>
              <a:t>&amp; </a:t>
            </a:r>
            <a:r>
              <a:rPr lang="en-US" sz="1600" dirty="0" err="1"/>
              <a:t>Ennew</a:t>
            </a:r>
            <a:r>
              <a:rPr lang="en-US" sz="1600" dirty="0"/>
              <a:t>, 2004; Smith &amp; Bolton, 1998) 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 </a:t>
            </a:r>
            <a:r>
              <a:rPr lang="en-US" dirty="0" smtClean="0"/>
              <a:t>Hotel </a:t>
            </a:r>
            <a:r>
              <a:rPr lang="en-US" dirty="0"/>
              <a:t>industry and service recovery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Recovery, satisfaction and repeat patronage </a:t>
            </a:r>
            <a:br>
              <a:rPr lang="en-US" dirty="0" smtClean="0"/>
            </a:br>
            <a:r>
              <a:rPr lang="en-US" sz="1600" dirty="0" smtClean="0"/>
              <a:t>(</a:t>
            </a:r>
            <a:r>
              <a:rPr lang="en-US" sz="1600" dirty="0"/>
              <a:t>Leong, Kim &amp; Ham, </a:t>
            </a:r>
            <a:r>
              <a:rPr lang="en-US" sz="1600" dirty="0" smtClean="0"/>
              <a:t>2002; Lewis </a:t>
            </a:r>
            <a:r>
              <a:rPr lang="en-US" sz="1600" dirty="0"/>
              <a:t>&amp; McCann, </a:t>
            </a:r>
            <a:r>
              <a:rPr lang="en-US" sz="1600" dirty="0" smtClean="0"/>
              <a:t>2004; </a:t>
            </a:r>
            <a:br>
              <a:rPr lang="en-US" sz="1600" dirty="0" smtClean="0"/>
            </a:br>
            <a:r>
              <a:rPr lang="en-US" sz="1600" dirty="0" smtClean="0"/>
              <a:t>O’Neill </a:t>
            </a:r>
            <a:r>
              <a:rPr lang="en-US" sz="1600" dirty="0"/>
              <a:t>&amp; </a:t>
            </a:r>
            <a:r>
              <a:rPr lang="en-US" sz="1600" dirty="0" err="1"/>
              <a:t>Mattila</a:t>
            </a:r>
            <a:r>
              <a:rPr lang="en-US" sz="1600" dirty="0"/>
              <a:t>, </a:t>
            </a:r>
            <a:r>
              <a:rPr lang="en-US" sz="1600" dirty="0" smtClean="0"/>
              <a:t>2004; </a:t>
            </a:r>
            <a:r>
              <a:rPr lang="en-US" sz="1600" dirty="0" err="1" smtClean="0"/>
              <a:t>Yavas</a:t>
            </a:r>
            <a:r>
              <a:rPr lang="en-US" sz="1600" dirty="0" smtClean="0"/>
              <a:t> </a:t>
            </a:r>
            <a:r>
              <a:rPr lang="en-US" sz="1600" dirty="0"/>
              <a:t>et al., 2004)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 </a:t>
            </a:r>
            <a:r>
              <a:rPr lang="en-US" dirty="0" smtClean="0"/>
              <a:t>Restaurant </a:t>
            </a:r>
            <a:r>
              <a:rPr lang="en-US" dirty="0"/>
              <a:t>and fast-food sector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Customer </a:t>
            </a:r>
            <a:r>
              <a:rPr lang="en-US" dirty="0" smtClean="0"/>
              <a:t>expectations and loyalty, perceptions of significance</a:t>
            </a:r>
            <a:br>
              <a:rPr lang="en-US" dirty="0" smtClean="0"/>
            </a:br>
            <a:r>
              <a:rPr lang="en-US" sz="1600" dirty="0" smtClean="0"/>
              <a:t>(</a:t>
            </a:r>
            <a:r>
              <a:rPr lang="en-US" sz="1600" dirty="0"/>
              <a:t>Hoffman, Kelley &amp; </a:t>
            </a:r>
            <a:r>
              <a:rPr lang="en-US" sz="1600" dirty="0" err="1"/>
              <a:t>Rotalsky</a:t>
            </a:r>
            <a:r>
              <a:rPr lang="en-US" sz="1600" dirty="0"/>
              <a:t>, 1995; Leong &amp; Kim, </a:t>
            </a:r>
            <a:r>
              <a:rPr lang="en-US" sz="1600" dirty="0" smtClean="0"/>
              <a:t>2002; </a:t>
            </a:r>
            <a:br>
              <a:rPr lang="en-US" sz="1600" dirty="0" smtClean="0"/>
            </a:br>
            <a:r>
              <a:rPr lang="en-US" sz="1600" dirty="0" err="1" smtClean="0"/>
              <a:t>Sundaram</a:t>
            </a:r>
            <a:r>
              <a:rPr lang="en-US" sz="1600" dirty="0"/>
              <a:t>, </a:t>
            </a:r>
            <a:r>
              <a:rPr lang="en-US" sz="1600" dirty="0" err="1"/>
              <a:t>Jurowski</a:t>
            </a:r>
            <a:r>
              <a:rPr lang="en-US" sz="1600" dirty="0"/>
              <a:t> &amp; Webster, 1997) </a:t>
            </a:r>
          </a:p>
        </p:txBody>
      </p:sp>
    </p:spTree>
    <p:extLst>
      <p:ext uri="{BB962C8B-B14F-4D97-AF65-F5344CB8AC3E}">
        <p14:creationId xmlns:p14="http://schemas.microsoft.com/office/powerpoint/2010/main" val="55045616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 </a:t>
            </a:r>
            <a:r>
              <a:rPr lang="en-US" dirty="0"/>
              <a:t> </a:t>
            </a:r>
            <a:r>
              <a:rPr lang="en-US" sz="2800" dirty="0"/>
              <a:t>The </a:t>
            </a:r>
            <a:r>
              <a:rPr lang="en-US" sz="2800" dirty="0" smtClean="0"/>
              <a:t>service recovery paradox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538546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CA" sz="1200" b="1" dirty="0" smtClean="0"/>
              <a:t>Figure 10.1</a:t>
            </a:r>
            <a:r>
              <a:rPr lang="en-US" sz="1200" dirty="0" smtClean="0"/>
              <a:t> </a:t>
            </a:r>
            <a:r>
              <a:rPr lang="en-US" sz="1200" dirty="0"/>
              <a:t>(Source: Adapted from </a:t>
            </a:r>
            <a:r>
              <a:rPr lang="en-US" sz="1200" dirty="0" err="1"/>
              <a:t>Schindlholzer</a:t>
            </a:r>
            <a:r>
              <a:rPr lang="en-US" sz="1200" dirty="0"/>
              <a:t>, 2008) </a:t>
            </a:r>
          </a:p>
          <a:p>
            <a:pPr algn="r"/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7766802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93786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839200" cy="609600"/>
          </a:xfrm>
        </p:spPr>
        <p:txBody>
          <a:bodyPr/>
          <a:lstStyle/>
          <a:p>
            <a:pPr algn="ctr"/>
            <a:r>
              <a:rPr lang="en-US" dirty="0"/>
              <a:t>Service recovery process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1" y="1219200"/>
            <a:ext cx="708659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Apology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Frames customer’s perceptions and paves the way to recovery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Urgent reinstatement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Quick action to correct or remove problem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Empathy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Employee understanding and responsiveness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Symbolic atonement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Tangible evidence of organization’s willingness to take responsibility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Follow-up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Evaluate </a:t>
            </a:r>
            <a:r>
              <a:rPr lang="en-US" dirty="0" smtClean="0"/>
              <a:t>recovery </a:t>
            </a:r>
            <a:r>
              <a:rPr lang="en-US" dirty="0"/>
              <a:t>plan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dirty="0"/>
          </a:p>
          <a:p>
            <a:endParaRPr lang="en-GB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6523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40059" y="457200"/>
            <a:ext cx="8303941" cy="609600"/>
          </a:xfrm>
        </p:spPr>
        <p:txBody>
          <a:bodyPr/>
          <a:lstStyle/>
          <a:p>
            <a:pPr algn="ctr"/>
            <a:r>
              <a:rPr lang="en-US" dirty="0" smtClean="0"/>
              <a:t>The </a:t>
            </a:r>
            <a:r>
              <a:rPr lang="en-US" dirty="0"/>
              <a:t>consequences of 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effective </a:t>
            </a:r>
            <a:r>
              <a:rPr lang="en-US" dirty="0"/>
              <a:t>recovery process</a:t>
            </a:r>
            <a:r>
              <a:rPr lang="en-CA" dirty="0"/>
              <a:t> 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24000" y="1676400"/>
            <a:ext cx="699739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/>
              <a:t>Service failures</a:t>
            </a:r>
            <a:endParaRPr lang="en-US" dirty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 smtClean="0"/>
              <a:t>‘</a:t>
            </a:r>
            <a:r>
              <a:rPr lang="en-CA" dirty="0"/>
              <a:t>Customer Complaint Iceberg’ </a:t>
            </a:r>
            <a:endParaRPr lang="en-US" dirty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/>
              <a:t>Damage </a:t>
            </a:r>
            <a:r>
              <a:rPr lang="en-CA" dirty="0" smtClean="0"/>
              <a:t>to employee morale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Effective </a:t>
            </a:r>
            <a:r>
              <a:rPr lang="en-CA" dirty="0"/>
              <a:t>service recovery </a:t>
            </a:r>
            <a:endParaRPr lang="en-US" dirty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/>
              <a:t>Impacts customer satisfaction</a:t>
            </a:r>
            <a:endParaRPr lang="en-US" dirty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 smtClean="0"/>
              <a:t>Impacts perceptions </a:t>
            </a:r>
            <a:r>
              <a:rPr lang="en-CA" dirty="0"/>
              <a:t>of quality </a:t>
            </a:r>
            <a:endParaRPr lang="en-US" dirty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 smtClean="0"/>
              <a:t>Impacts bottom-line </a:t>
            </a:r>
            <a:r>
              <a:rPr lang="en-CA" dirty="0"/>
              <a:t>performance</a:t>
            </a:r>
            <a:endParaRPr lang="en-US" dirty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 smtClean="0"/>
              <a:t>Enhances customer </a:t>
            </a:r>
            <a:r>
              <a:rPr lang="en-CA" dirty="0"/>
              <a:t>loyalty </a:t>
            </a:r>
            <a:endParaRPr lang="en-US" dirty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 smtClean="0"/>
              <a:t>Stimulates positive </a:t>
            </a:r>
            <a:r>
              <a:rPr lang="en-CA" dirty="0"/>
              <a:t>word of mouth </a:t>
            </a:r>
            <a:endParaRPr lang="en-US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9130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799" y="304800"/>
            <a:ext cx="8278201" cy="609600"/>
          </a:xfrm>
        </p:spPr>
        <p:txBody>
          <a:bodyPr/>
          <a:lstStyle/>
          <a:p>
            <a:pPr algn="ctr"/>
            <a:r>
              <a:rPr lang="en-CA" sz="2800" dirty="0"/>
              <a:t>The Customer Complaint Iceberg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752385" y="6097622"/>
            <a:ext cx="43889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200" b="1" dirty="0"/>
              <a:t>Figure 10.2</a:t>
            </a:r>
            <a:r>
              <a:rPr lang="en-CA" sz="1200" dirty="0"/>
              <a:t> (Source: based on TARP, 1979) </a:t>
            </a:r>
            <a:endParaRPr lang="en-US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90468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21909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564" y="381000"/>
            <a:ext cx="8305800" cy="609600"/>
          </a:xfrm>
        </p:spPr>
        <p:txBody>
          <a:bodyPr/>
          <a:lstStyle/>
          <a:p>
            <a:pPr algn="ctr"/>
            <a:r>
              <a:rPr lang="en-US" dirty="0" smtClean="0"/>
              <a:t>Service Snapshot</a:t>
            </a:r>
            <a:r>
              <a:rPr lang="en-US" dirty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CA" sz="2800" dirty="0" smtClean="0"/>
              <a:t>Recovery via social media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803564" y="1295400"/>
            <a:ext cx="8314416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i="1" dirty="0" smtClean="0"/>
              <a:t>In </a:t>
            </a:r>
            <a:r>
              <a:rPr lang="en-US" i="1" dirty="0"/>
              <a:t>today’s very fast evolving marketplace you can’t talk so much but you have to listen more</a:t>
            </a:r>
            <a:r>
              <a:rPr lang="en-US" i="1" dirty="0" smtClean="0"/>
              <a:t>’ </a:t>
            </a:r>
            <a:endParaRPr lang="en-US" i="1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Organizations </a:t>
            </a:r>
            <a:r>
              <a:rPr lang="en-US" dirty="0"/>
              <a:t>are increasingly using ‘social media listening’ to respond to consumer </a:t>
            </a:r>
            <a:r>
              <a:rPr lang="en-US" dirty="0" smtClean="0"/>
              <a:t>complaints (</a:t>
            </a:r>
            <a:r>
              <a:rPr lang="en-US" dirty="0" err="1" smtClean="0"/>
              <a:t>eg</a:t>
            </a:r>
            <a:r>
              <a:rPr lang="en-US" dirty="0" smtClean="0"/>
              <a:t>. Southwest, Marriott, G Adventures, Expedia). 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E</a:t>
            </a:r>
            <a:r>
              <a:rPr lang="en-US" dirty="0" smtClean="0"/>
              <a:t>fficient means by which customers can be </a:t>
            </a:r>
            <a:r>
              <a:rPr lang="en-US" dirty="0"/>
              <a:t>heard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Effective and timely problem solving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Enhancing transparency of service culture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Improves speed </a:t>
            </a:r>
            <a:r>
              <a:rPr lang="en-US" dirty="0"/>
              <a:t>of resolution and recovery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Companies </a:t>
            </a:r>
            <a:r>
              <a:rPr lang="en-US" dirty="0" smtClean="0"/>
              <a:t>are ‘part </a:t>
            </a:r>
            <a:r>
              <a:rPr lang="en-US" dirty="0"/>
              <a:t>of the </a:t>
            </a:r>
            <a:r>
              <a:rPr lang="en-US" dirty="0" smtClean="0"/>
              <a:t>conversation’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buFont typeface="Courier New" pitchFamily="49" charset="0"/>
              <a:buChar char="o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64" y="4800600"/>
            <a:ext cx="4191000" cy="202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09356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Berrylishious design template">
  <a:themeElements>
    <a:clrScheme name="Office Them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Berrylishious design template</Template>
  <TotalTime>3282</TotalTime>
  <Words>562</Words>
  <Application>Microsoft Macintosh PowerPoint</Application>
  <PresentationFormat>On-screen Show (4:3)</PresentationFormat>
  <Paragraphs>100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Courier New</vt:lpstr>
      <vt:lpstr>Tahoma</vt:lpstr>
      <vt:lpstr>Arial</vt:lpstr>
      <vt:lpstr>Berrylishious design template</vt:lpstr>
      <vt:lpstr>PowerPoint Presentation</vt:lpstr>
      <vt:lpstr>Topics Covered</vt:lpstr>
      <vt:lpstr>‘At Your Service’ Spotlight:  Solving problems for travelers</vt:lpstr>
      <vt:lpstr>  Service recovery </vt:lpstr>
      <vt:lpstr>  The service recovery paradox</vt:lpstr>
      <vt:lpstr>Service recovery process</vt:lpstr>
      <vt:lpstr>The consequences of an  effective recovery process </vt:lpstr>
      <vt:lpstr>The Customer Complaint Iceberg </vt:lpstr>
      <vt:lpstr>Service Snapshot:  Recovery via social media</vt:lpstr>
      <vt:lpstr>Soliciting, tracking and  handling complaints</vt:lpstr>
      <vt:lpstr> Reasons and criteria  for service guarantees</vt:lpstr>
      <vt:lpstr>Service guarantee impacts on marketing and operations</vt:lpstr>
      <vt:lpstr>Case Study: Adaptability key to pandemic recovery for Australia’s tourism industry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</dc:creator>
  <cp:lastModifiedBy>Microsoft Office User</cp:lastModifiedBy>
  <cp:revision>668</cp:revision>
  <cp:lastPrinted>1601-01-01T00:00:00Z</cp:lastPrinted>
  <dcterms:created xsi:type="dcterms:W3CDTF">2012-10-22T00:42:01Z</dcterms:created>
  <dcterms:modified xsi:type="dcterms:W3CDTF">2022-02-17T18:16:31Z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TC010900171033</vt:lpwstr>
  </property>
</Properties>
</file>